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9_CBDE909C.xml" ContentType="application/vnd.ms-powerpoint.comments+xml"/>
  <Override PartName="/ppt/comments/modernComment_108_52D3618D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modernComment_104_A24ED978.xml" ContentType="application/vnd.ms-powerpoint.comments+xml"/>
  <Override PartName="/ppt/comments/modernComment_10E_FB614D67.xml" ContentType="application/vnd.ms-powerpoint.comments+xml"/>
  <Override PartName="/ppt/comments/modernComment_10F_88AE842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5" r:id="rId3"/>
    <p:sldId id="264" r:id="rId4"/>
    <p:sldId id="266" r:id="rId5"/>
    <p:sldId id="267" r:id="rId6"/>
    <p:sldId id="260" r:id="rId7"/>
    <p:sldId id="261" r:id="rId8"/>
    <p:sldId id="268" r:id="rId9"/>
    <p:sldId id="269" r:id="rId10"/>
    <p:sldId id="263" r:id="rId11"/>
    <p:sldId id="270" r:id="rId12"/>
    <p:sldId id="271" r:id="rId13"/>
    <p:sldId id="272" r:id="rId14"/>
    <p:sldId id="27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BA9B09-C024-2B23-C401-410D2B342F8C}" name="Lenkvík Petr" initials="LP" userId="S::petr.lenkvik@kraj-lbc.cz::a5651ade-f086-4949-8099-891b5aa41f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E11D1-D94D-416A-9385-0EDB10373F81}" v="232" dt="2023-05-31T19:09:45.182"/>
    <p1510:client id="{A33B1115-9373-BE32-A2D3-A8E1A3AB1409}" v="6" dt="2023-05-31T19:12:13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modernComment_104_A24ED97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7B6E0C3-F805-4E82-A58E-DC174474930B}" authorId="{5EBA9B09-C024-2B23-C401-410D2B342F8C}" created="2023-06-01T07:51:50.96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23076472" sldId="260"/>
      <ac:spMk id="3" creationId="{EBEDF84F-B681-DA60-C4DA-26E26F5DAD6C}"/>
    </ac:deMkLst>
    <p188:txBody>
      <a:bodyPr/>
      <a:lstStyle/>
      <a:p>
        <a:r>
          <a:rPr lang="cs-CZ"/>
          <a:t>Tepelná soběstačnost, smart, oze (souběh využití vody, ochytření)
Tepel. čerpadla vzduch-voda APOSS Liberec, DD Rokytnice nad Jizerou, Služby soc. péče Tereza, voda voda- Dům s pečovatelskou službou Hodkovice</a:t>
        </a:r>
      </a:p>
    </p188:txBody>
  </p188:cm>
</p188:cmLst>
</file>

<file path=ppt/comments/modernComment_108_52D3618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F362CF2-1548-455A-B3D0-C14474FFB821}" authorId="{5EBA9B09-C024-2B23-C401-410D2B342F8C}" created="2023-05-30T11:46:31.508">
    <pc:sldMkLst xmlns:pc="http://schemas.microsoft.com/office/powerpoint/2013/main/command">
      <pc:docMk/>
      <pc:sldMk cId="1389584781" sldId="264"/>
    </pc:sldMkLst>
    <p188:txBody>
      <a:bodyPr/>
      <a:lstStyle/>
      <a:p>
        <a:r>
          <a:rPr lang="cs-CZ"/>
          <a:t>Historie „smart“ v rámci objektů ve vlastnictví Libereckého kraje spadá do roku 2009, kdy bylo v rámci tzv. „technicko-technologické inovace“ zásadním způsobem rekonstruováno 35 topných
zdrojů ve větších objektech resortu školství, zdravotnictví a sociálních věcí. Nové kotelny a další topné zdroje (výměníkové stanice dodávek tepla), které nebylo nutné komplexně
rekonstruovat, byly vybaveny ekvitermní regulací s řízením topné vody v jednotlivých topných
větvích. 2018 Střední průmyslové škole stavební Liberec, Sokolské náměstí.</a:t>
        </a:r>
      </a:p>
    </p188:txBody>
  </p188:cm>
</p188:cmLst>
</file>

<file path=ppt/comments/modernComment_109_CBDE909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EB9B55D-56EC-4C9C-80EE-74F1EFB00D84}" authorId="{5EBA9B09-C024-2B23-C401-410D2B342F8C}" created="2023-05-30T11:46:03.146">
    <pc:sldMkLst xmlns:pc="http://schemas.microsoft.com/office/powerpoint/2013/main/command">
      <pc:docMk/>
      <pc:sldMk cId="3420360860" sldId="265"/>
    </pc:sldMkLst>
    <p188:txBody>
      <a:bodyPr/>
      <a:lstStyle/>
      <a:p>
        <a:r>
          <a:rPr lang="cs-CZ"/>
          <a:t>Smart technologie jsou zařízení, pomocí
kterých můžeme mít přehled o tom,
kolik vody, plynu nebo elektrické
energie , kde se dá spotřeba
snížit, a ušetřit tak výdaje.</a:t>
        </a:r>
      </a:p>
    </p188:txBody>
  </p188:cm>
</p188:cmLst>
</file>

<file path=ppt/comments/modernComment_10E_FB614D6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5AF9EBA-306A-43E0-811C-13739CFA2EAC}" authorId="{5EBA9B09-C024-2B23-C401-410D2B342F8C}" created="2023-05-31T15:13:38.51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217458023" sldId="270"/>
      <ac:spMk id="3" creationId="{4BA84DAF-BAB0-EA92-EAE0-A161057B21DD}"/>
    </ac:deMkLst>
    <p188:txBody>
      <a:bodyPr/>
      <a:lstStyle/>
      <a:p>
        <a:r>
          <a:rPr lang="cs-CZ"/>
          <a:t>Systém managementu hospodaření s energií Lib kraje specifikuje základní metoyd a postupy, které se uplatňují při řízení energetické náročnosti. Základem je sběr dat, na což má kraj k dispozici webovou aplikaci FaMa. Na základě dat se dá posuzovat potenciál úsporných opatření a dají se použít přímo k výpočtům energetických záměrů a pro komunikaci s provozotaveli objektů.</a:t>
        </a:r>
      </a:p>
    </p188:txBody>
  </p188:cm>
</p188:cmLst>
</file>

<file path=ppt/comments/modernComment_10F_88AE84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E69C567-DE26-428F-B0B1-54951693EB0F}" authorId="{5EBA9B09-C024-2B23-C401-410D2B342F8C}" created="2023-05-31T18:27:04.807">
    <pc:sldMkLst xmlns:pc="http://schemas.microsoft.com/office/powerpoint/2013/main/command">
      <pc:docMk/>
      <pc:sldMk cId="143321154" sldId="271"/>
    </pc:sldMkLst>
    <p188:txBody>
      <a:bodyPr/>
      <a:lstStyle/>
      <a:p>
        <a:r>
          <a:rPr lang="cs-CZ"/>
          <a:t>plan-do-chect-act
Základním principem energetického managementu je monitoring spotřeby energií​ a hospodárné využívání všech druhů energií především k vytápění.​
Monitoring spotřeby a nákladů spojených s dodávkou energií (elektřina, zemní plyn, teplo z CZT,​
pitná voda) je prováděn z fakturace dodavatelů energií a od roku 2023 také ze samoodečtů měsíčně  tam, kde faktury chodí pouze ročně.
Energetický manažer zajišťuje metodické řízení monitoringu spotřeb energií a nákladů na tyto energie vynakládaných. Data o spotřebách a nákladech za dodávky tepla pro vytápění a ohřev TUV a pitné vody jsou vkládána pověřenými pracovníky z příspěvkových organizací do systému
FaMa+ modul ENERGIE z dílčích fakturací.
od 03/2018 se současnou kontrolou, kterou provádí energetický manažer.
Energetický manažer poskytuje konzultace k připravovaným investiční akcím, které mají přímo
vazbu na hospodaření energií – zateplování objektů, rekonstrukce kotelen, využívání obnovitelných
zdrojů atd.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6B74C8-AC41-4364-BAD9-D253F75F7C47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DF84E77-A7EC-4125-A9EA-F11DA2FCF88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Rekonstrukce 2009</a:t>
          </a:r>
          <a:endParaRPr lang="en-US"/>
        </a:p>
      </dgm:t>
    </dgm:pt>
    <dgm:pt modelId="{E7A98C24-FEAE-4F7F-97F4-BB8B89024A0C}" type="parTrans" cxnId="{7F1D2344-4F8F-429D-BD90-8D8C04F37CAB}">
      <dgm:prSet/>
      <dgm:spPr/>
      <dgm:t>
        <a:bodyPr/>
        <a:lstStyle/>
        <a:p>
          <a:endParaRPr lang="en-US"/>
        </a:p>
      </dgm:t>
    </dgm:pt>
    <dgm:pt modelId="{56FFDFD3-1710-460F-BDD1-E33EE98F2DB5}" type="sibTrans" cxnId="{7F1D2344-4F8F-429D-BD90-8D8C04F37CA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5E1710C-56A5-4A0E-AEEB-AAC16598B18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35 PO s ekvitermním řízením vytápění</a:t>
          </a:r>
          <a:endParaRPr lang="en-US"/>
        </a:p>
      </dgm:t>
    </dgm:pt>
    <dgm:pt modelId="{8D4A4A59-D784-4B76-AB52-1AA3B7E56B4F}" type="parTrans" cxnId="{A903CC32-D598-403D-AC6A-7D3FACB41418}">
      <dgm:prSet/>
      <dgm:spPr/>
      <dgm:t>
        <a:bodyPr/>
        <a:lstStyle/>
        <a:p>
          <a:endParaRPr lang="en-US"/>
        </a:p>
      </dgm:t>
    </dgm:pt>
    <dgm:pt modelId="{556A6BD1-C879-45D3-BAA7-418758C8F32A}" type="sibTrans" cxnId="{A903CC32-D598-403D-AC6A-7D3FACB4141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9738B68-FDA9-4865-92F0-FBB31798957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Příprava na vzdálený přístup a dohled</a:t>
          </a:r>
          <a:endParaRPr lang="en-US"/>
        </a:p>
      </dgm:t>
    </dgm:pt>
    <dgm:pt modelId="{4FD05CA6-5251-443B-B8B2-DA521AD11140}" type="parTrans" cxnId="{023AB694-B4F2-4978-A529-B532E56673C3}">
      <dgm:prSet/>
      <dgm:spPr/>
      <dgm:t>
        <a:bodyPr/>
        <a:lstStyle/>
        <a:p>
          <a:endParaRPr lang="en-US"/>
        </a:p>
      </dgm:t>
    </dgm:pt>
    <dgm:pt modelId="{BC46E9FC-4C59-4658-96A2-AC7088F7F174}" type="sibTrans" cxnId="{023AB694-B4F2-4978-A529-B532E56673C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30220B7-91A2-487B-8FF4-A59B41D7D37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Do roku 2018 využito pouze jedenkrát</a:t>
          </a:r>
          <a:endParaRPr lang="en-US"/>
        </a:p>
      </dgm:t>
    </dgm:pt>
    <dgm:pt modelId="{70C57F6F-4307-4E33-99A6-9D058A56986C}" type="parTrans" cxnId="{8F8C76AA-B2E6-40CE-8793-307ED349E3BA}">
      <dgm:prSet/>
      <dgm:spPr/>
      <dgm:t>
        <a:bodyPr/>
        <a:lstStyle/>
        <a:p>
          <a:endParaRPr lang="en-US"/>
        </a:p>
      </dgm:t>
    </dgm:pt>
    <dgm:pt modelId="{48E0E33B-9757-4E2A-BC48-5C1AC4389886}" type="sibTrans" cxnId="{8F8C76AA-B2E6-40CE-8793-307ED349E3B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9D67AD4-1680-4B7F-97C1-6EF75D7A680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Vize do budoucna</a:t>
          </a:r>
          <a:endParaRPr lang="en-US"/>
        </a:p>
      </dgm:t>
    </dgm:pt>
    <dgm:pt modelId="{708C5F09-C38F-48D7-B9B5-15E6B9C97A51}" type="parTrans" cxnId="{10E791E0-6649-4177-9E7D-C40B496A0F73}">
      <dgm:prSet/>
      <dgm:spPr/>
      <dgm:t>
        <a:bodyPr/>
        <a:lstStyle/>
        <a:p>
          <a:endParaRPr lang="en-US"/>
        </a:p>
      </dgm:t>
    </dgm:pt>
    <dgm:pt modelId="{A942F45D-C57F-4562-984C-8D1D748AB63F}" type="sibTrans" cxnId="{10E791E0-6649-4177-9E7D-C40B496A0F73}">
      <dgm:prSet/>
      <dgm:spPr/>
      <dgm:t>
        <a:bodyPr/>
        <a:lstStyle/>
        <a:p>
          <a:endParaRPr lang="en-US"/>
        </a:p>
      </dgm:t>
    </dgm:pt>
    <dgm:pt modelId="{36C5B97A-0FF2-45F9-B9FD-2265635B9951}" type="pres">
      <dgm:prSet presAssocID="{4F6B74C8-AC41-4364-BAD9-D253F75F7C47}" presName="root" presStyleCnt="0">
        <dgm:presLayoutVars>
          <dgm:dir/>
          <dgm:resizeHandles val="exact"/>
        </dgm:presLayoutVars>
      </dgm:prSet>
      <dgm:spPr/>
    </dgm:pt>
    <dgm:pt modelId="{7C7A39AD-04D1-4302-A6AB-22094CF01670}" type="pres">
      <dgm:prSet presAssocID="{4F6B74C8-AC41-4364-BAD9-D253F75F7C47}" presName="container" presStyleCnt="0">
        <dgm:presLayoutVars>
          <dgm:dir/>
          <dgm:resizeHandles val="exact"/>
        </dgm:presLayoutVars>
      </dgm:prSet>
      <dgm:spPr/>
    </dgm:pt>
    <dgm:pt modelId="{CF136260-9594-49A6-8D06-A355E0BEED52}" type="pres">
      <dgm:prSet presAssocID="{7DF84E77-A7EC-4125-A9EA-F11DA2FCF88A}" presName="compNode" presStyleCnt="0"/>
      <dgm:spPr/>
    </dgm:pt>
    <dgm:pt modelId="{6385D0C7-4248-4C52-B815-4661F94BA1A1}" type="pres">
      <dgm:prSet presAssocID="{7DF84E77-A7EC-4125-A9EA-F11DA2FCF88A}" presName="iconBgRect" presStyleLbl="bgShp" presStyleIdx="0" presStyleCnt="5"/>
      <dgm:spPr/>
    </dgm:pt>
    <dgm:pt modelId="{D67E5E70-521B-4BB5-8B0F-BEAD8DACFC7F}" type="pres">
      <dgm:prSet presAssocID="{7DF84E77-A7EC-4125-A9EA-F11DA2FCF88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eřáb"/>
        </a:ext>
      </dgm:extLst>
    </dgm:pt>
    <dgm:pt modelId="{31985205-566D-4B96-8F36-C36274E5919B}" type="pres">
      <dgm:prSet presAssocID="{7DF84E77-A7EC-4125-A9EA-F11DA2FCF88A}" presName="spaceRect" presStyleCnt="0"/>
      <dgm:spPr/>
    </dgm:pt>
    <dgm:pt modelId="{2E76EC58-880C-46B4-BB75-62FE59A54FEC}" type="pres">
      <dgm:prSet presAssocID="{7DF84E77-A7EC-4125-A9EA-F11DA2FCF88A}" presName="textRect" presStyleLbl="revTx" presStyleIdx="0" presStyleCnt="5">
        <dgm:presLayoutVars>
          <dgm:chMax val="1"/>
          <dgm:chPref val="1"/>
        </dgm:presLayoutVars>
      </dgm:prSet>
      <dgm:spPr/>
    </dgm:pt>
    <dgm:pt modelId="{60A38379-34BA-4A97-BBD7-93503492F288}" type="pres">
      <dgm:prSet presAssocID="{56FFDFD3-1710-460F-BDD1-E33EE98F2DB5}" presName="sibTrans" presStyleLbl="sibTrans2D1" presStyleIdx="0" presStyleCnt="0"/>
      <dgm:spPr/>
    </dgm:pt>
    <dgm:pt modelId="{10861E96-3DFB-41E4-A161-B36F42B1DF37}" type="pres">
      <dgm:prSet presAssocID="{35E1710C-56A5-4A0E-AEEB-AAC16598B185}" presName="compNode" presStyleCnt="0"/>
      <dgm:spPr/>
    </dgm:pt>
    <dgm:pt modelId="{11555467-AD03-4F6D-8125-4245C8350484}" type="pres">
      <dgm:prSet presAssocID="{35E1710C-56A5-4A0E-AEEB-AAC16598B185}" presName="iconBgRect" presStyleLbl="bgShp" presStyleIdx="1" presStyleCnt="5"/>
      <dgm:spPr/>
    </dgm:pt>
    <dgm:pt modelId="{E66F40DA-B5D9-436E-838B-512E4E1F57E3}" type="pres">
      <dgm:prSet presAssocID="{35E1710C-56A5-4A0E-AEEB-AAC16598B18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ploměr"/>
        </a:ext>
      </dgm:extLst>
    </dgm:pt>
    <dgm:pt modelId="{A34F2EA5-EE51-4CEF-8AE1-66635EF3D01A}" type="pres">
      <dgm:prSet presAssocID="{35E1710C-56A5-4A0E-AEEB-AAC16598B185}" presName="spaceRect" presStyleCnt="0"/>
      <dgm:spPr/>
    </dgm:pt>
    <dgm:pt modelId="{E2270F70-B10D-434E-8D57-1219B9D81052}" type="pres">
      <dgm:prSet presAssocID="{35E1710C-56A5-4A0E-AEEB-AAC16598B185}" presName="textRect" presStyleLbl="revTx" presStyleIdx="1" presStyleCnt="5">
        <dgm:presLayoutVars>
          <dgm:chMax val="1"/>
          <dgm:chPref val="1"/>
        </dgm:presLayoutVars>
      </dgm:prSet>
      <dgm:spPr/>
    </dgm:pt>
    <dgm:pt modelId="{A8D92474-DAF1-498D-B264-6F666034A8DD}" type="pres">
      <dgm:prSet presAssocID="{556A6BD1-C879-45D3-BAA7-418758C8F32A}" presName="sibTrans" presStyleLbl="sibTrans2D1" presStyleIdx="0" presStyleCnt="0"/>
      <dgm:spPr/>
    </dgm:pt>
    <dgm:pt modelId="{E1169287-99A3-41D3-BD1F-B6C685C61986}" type="pres">
      <dgm:prSet presAssocID="{59738B68-FDA9-4865-92F0-FBB317989572}" presName="compNode" presStyleCnt="0"/>
      <dgm:spPr/>
    </dgm:pt>
    <dgm:pt modelId="{51834E66-017C-4E64-99A6-1C09FE35CE54}" type="pres">
      <dgm:prSet presAssocID="{59738B68-FDA9-4865-92F0-FBB317989572}" presName="iconBgRect" presStyleLbl="bgShp" presStyleIdx="2" presStyleCnt="5"/>
      <dgm:spPr/>
    </dgm:pt>
    <dgm:pt modelId="{D05C0954-E887-4EBD-A768-EC5EA397C148}" type="pres">
      <dgm:prSet presAssocID="{59738B68-FDA9-4865-92F0-FBB31798957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curity Camera"/>
        </a:ext>
      </dgm:extLst>
    </dgm:pt>
    <dgm:pt modelId="{BEA75FF9-CCB3-4621-ABD5-A1043D35B5C3}" type="pres">
      <dgm:prSet presAssocID="{59738B68-FDA9-4865-92F0-FBB317989572}" presName="spaceRect" presStyleCnt="0"/>
      <dgm:spPr/>
    </dgm:pt>
    <dgm:pt modelId="{CC880C70-2DCB-4E50-B7E8-0F47EE838D20}" type="pres">
      <dgm:prSet presAssocID="{59738B68-FDA9-4865-92F0-FBB317989572}" presName="textRect" presStyleLbl="revTx" presStyleIdx="2" presStyleCnt="5">
        <dgm:presLayoutVars>
          <dgm:chMax val="1"/>
          <dgm:chPref val="1"/>
        </dgm:presLayoutVars>
      </dgm:prSet>
      <dgm:spPr/>
    </dgm:pt>
    <dgm:pt modelId="{D17D12AC-2F1F-4356-A925-F7BC22B65D3D}" type="pres">
      <dgm:prSet presAssocID="{BC46E9FC-4C59-4658-96A2-AC7088F7F174}" presName="sibTrans" presStyleLbl="sibTrans2D1" presStyleIdx="0" presStyleCnt="0"/>
      <dgm:spPr/>
    </dgm:pt>
    <dgm:pt modelId="{7A6B1C64-7CFD-476C-B621-A0637965D2AC}" type="pres">
      <dgm:prSet presAssocID="{D30220B7-91A2-487B-8FF4-A59B41D7D37A}" presName="compNode" presStyleCnt="0"/>
      <dgm:spPr/>
    </dgm:pt>
    <dgm:pt modelId="{D31CD5D6-3EB7-4469-8401-180A5E389B63}" type="pres">
      <dgm:prSet presAssocID="{D30220B7-91A2-487B-8FF4-A59B41D7D37A}" presName="iconBgRect" presStyleLbl="bgShp" presStyleIdx="3" presStyleCnt="5"/>
      <dgm:spPr/>
    </dgm:pt>
    <dgm:pt modelId="{FEC7B91D-A1EF-4490-A3E0-64751CC450CB}" type="pres">
      <dgm:prSet presAssocID="{D30220B7-91A2-487B-8FF4-A59B41D7D37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20FF9970-C71C-47E1-BBFD-D368435081DE}" type="pres">
      <dgm:prSet presAssocID="{D30220B7-91A2-487B-8FF4-A59B41D7D37A}" presName="spaceRect" presStyleCnt="0"/>
      <dgm:spPr/>
    </dgm:pt>
    <dgm:pt modelId="{CB2EFE07-E763-4C98-B791-E471FD0E8BD2}" type="pres">
      <dgm:prSet presAssocID="{D30220B7-91A2-487B-8FF4-A59B41D7D37A}" presName="textRect" presStyleLbl="revTx" presStyleIdx="3" presStyleCnt="5">
        <dgm:presLayoutVars>
          <dgm:chMax val="1"/>
          <dgm:chPref val="1"/>
        </dgm:presLayoutVars>
      </dgm:prSet>
      <dgm:spPr/>
    </dgm:pt>
    <dgm:pt modelId="{B04C896A-A6EB-404C-B895-05F2E303E995}" type="pres">
      <dgm:prSet presAssocID="{48E0E33B-9757-4E2A-BC48-5C1AC4389886}" presName="sibTrans" presStyleLbl="sibTrans2D1" presStyleIdx="0" presStyleCnt="0"/>
      <dgm:spPr/>
    </dgm:pt>
    <dgm:pt modelId="{FD82664D-AB49-430B-ABAF-E057E630E8FF}" type="pres">
      <dgm:prSet presAssocID="{09D67AD4-1680-4B7F-97C1-6EF75D7A6808}" presName="compNode" presStyleCnt="0"/>
      <dgm:spPr/>
    </dgm:pt>
    <dgm:pt modelId="{5EEE8635-9BF9-4B85-A3BF-4092BE2CA42E}" type="pres">
      <dgm:prSet presAssocID="{09D67AD4-1680-4B7F-97C1-6EF75D7A6808}" presName="iconBgRect" presStyleLbl="bgShp" presStyleIdx="4" presStyleCnt="5"/>
      <dgm:spPr/>
    </dgm:pt>
    <dgm:pt modelId="{2009C410-0496-4C3C-8F6E-C31EAC07A3BA}" type="pres">
      <dgm:prSet presAssocID="{09D67AD4-1680-4B7F-97C1-6EF75D7A680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ko"/>
        </a:ext>
      </dgm:extLst>
    </dgm:pt>
    <dgm:pt modelId="{5268AD2F-9A4F-4066-9E8F-A5D8BF78657E}" type="pres">
      <dgm:prSet presAssocID="{09D67AD4-1680-4B7F-97C1-6EF75D7A6808}" presName="spaceRect" presStyleCnt="0"/>
      <dgm:spPr/>
    </dgm:pt>
    <dgm:pt modelId="{83F37EC8-4DE1-43CD-BC13-CAA2CD7EDF91}" type="pres">
      <dgm:prSet presAssocID="{09D67AD4-1680-4B7F-97C1-6EF75D7A680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8F620905-DA2E-4E4A-AF55-7B4DDD17FB08}" type="presOf" srcId="{59738B68-FDA9-4865-92F0-FBB317989572}" destId="{CC880C70-2DCB-4E50-B7E8-0F47EE838D20}" srcOrd="0" destOrd="0" presId="urn:microsoft.com/office/officeart/2018/2/layout/IconCircleList"/>
    <dgm:cxn modelId="{EB84E00D-4D0A-4D97-80AF-A0E1968A0FC0}" type="presOf" srcId="{48E0E33B-9757-4E2A-BC48-5C1AC4389886}" destId="{B04C896A-A6EB-404C-B895-05F2E303E995}" srcOrd="0" destOrd="0" presId="urn:microsoft.com/office/officeart/2018/2/layout/IconCircleList"/>
    <dgm:cxn modelId="{05E25E11-BE7E-40E9-A28F-6C6AE3A5CC62}" type="presOf" srcId="{09D67AD4-1680-4B7F-97C1-6EF75D7A6808}" destId="{83F37EC8-4DE1-43CD-BC13-CAA2CD7EDF91}" srcOrd="0" destOrd="0" presId="urn:microsoft.com/office/officeart/2018/2/layout/IconCircleList"/>
    <dgm:cxn modelId="{1BF53224-88CC-440D-A186-30D5C8D8B77B}" type="presOf" srcId="{BC46E9FC-4C59-4658-96A2-AC7088F7F174}" destId="{D17D12AC-2F1F-4356-A925-F7BC22B65D3D}" srcOrd="0" destOrd="0" presId="urn:microsoft.com/office/officeart/2018/2/layout/IconCircleList"/>
    <dgm:cxn modelId="{0D2BE12B-0C98-41C0-9D23-D13798806FB0}" type="presOf" srcId="{35E1710C-56A5-4A0E-AEEB-AAC16598B185}" destId="{E2270F70-B10D-434E-8D57-1219B9D81052}" srcOrd="0" destOrd="0" presId="urn:microsoft.com/office/officeart/2018/2/layout/IconCircleList"/>
    <dgm:cxn modelId="{A903CC32-D598-403D-AC6A-7D3FACB41418}" srcId="{4F6B74C8-AC41-4364-BAD9-D253F75F7C47}" destId="{35E1710C-56A5-4A0E-AEEB-AAC16598B185}" srcOrd="1" destOrd="0" parTransId="{8D4A4A59-D784-4B76-AB52-1AA3B7E56B4F}" sibTransId="{556A6BD1-C879-45D3-BAA7-418758C8F32A}"/>
    <dgm:cxn modelId="{3D75365E-3BF6-48B4-B184-292792BE11ED}" type="presOf" srcId="{D30220B7-91A2-487B-8FF4-A59B41D7D37A}" destId="{CB2EFE07-E763-4C98-B791-E471FD0E8BD2}" srcOrd="0" destOrd="0" presId="urn:microsoft.com/office/officeart/2018/2/layout/IconCircleList"/>
    <dgm:cxn modelId="{7F1D2344-4F8F-429D-BD90-8D8C04F37CAB}" srcId="{4F6B74C8-AC41-4364-BAD9-D253F75F7C47}" destId="{7DF84E77-A7EC-4125-A9EA-F11DA2FCF88A}" srcOrd="0" destOrd="0" parTransId="{E7A98C24-FEAE-4F7F-97F4-BB8B89024A0C}" sibTransId="{56FFDFD3-1710-460F-BDD1-E33EE98F2DB5}"/>
    <dgm:cxn modelId="{E5474C82-5678-46C1-918F-F5C1A370EB94}" type="presOf" srcId="{4F6B74C8-AC41-4364-BAD9-D253F75F7C47}" destId="{36C5B97A-0FF2-45F9-B9FD-2265635B9951}" srcOrd="0" destOrd="0" presId="urn:microsoft.com/office/officeart/2018/2/layout/IconCircleList"/>
    <dgm:cxn modelId="{023AB694-B4F2-4978-A529-B532E56673C3}" srcId="{4F6B74C8-AC41-4364-BAD9-D253F75F7C47}" destId="{59738B68-FDA9-4865-92F0-FBB317989572}" srcOrd="2" destOrd="0" parTransId="{4FD05CA6-5251-443B-B8B2-DA521AD11140}" sibTransId="{BC46E9FC-4C59-4658-96A2-AC7088F7F174}"/>
    <dgm:cxn modelId="{8F8C76AA-B2E6-40CE-8793-307ED349E3BA}" srcId="{4F6B74C8-AC41-4364-BAD9-D253F75F7C47}" destId="{D30220B7-91A2-487B-8FF4-A59B41D7D37A}" srcOrd="3" destOrd="0" parTransId="{70C57F6F-4307-4E33-99A6-9D058A56986C}" sibTransId="{48E0E33B-9757-4E2A-BC48-5C1AC4389886}"/>
    <dgm:cxn modelId="{08B386AC-7A24-4260-8FC6-F15764113F77}" type="presOf" srcId="{7DF84E77-A7EC-4125-A9EA-F11DA2FCF88A}" destId="{2E76EC58-880C-46B4-BB75-62FE59A54FEC}" srcOrd="0" destOrd="0" presId="urn:microsoft.com/office/officeart/2018/2/layout/IconCircleList"/>
    <dgm:cxn modelId="{835E6FD8-06AB-499B-ABB9-42E13990B786}" type="presOf" srcId="{556A6BD1-C879-45D3-BAA7-418758C8F32A}" destId="{A8D92474-DAF1-498D-B264-6F666034A8DD}" srcOrd="0" destOrd="0" presId="urn:microsoft.com/office/officeart/2018/2/layout/IconCircleList"/>
    <dgm:cxn modelId="{10E791E0-6649-4177-9E7D-C40B496A0F73}" srcId="{4F6B74C8-AC41-4364-BAD9-D253F75F7C47}" destId="{09D67AD4-1680-4B7F-97C1-6EF75D7A6808}" srcOrd="4" destOrd="0" parTransId="{708C5F09-C38F-48D7-B9B5-15E6B9C97A51}" sibTransId="{A942F45D-C57F-4562-984C-8D1D748AB63F}"/>
    <dgm:cxn modelId="{749774E4-4273-443C-8969-C18E44E461D1}" type="presOf" srcId="{56FFDFD3-1710-460F-BDD1-E33EE98F2DB5}" destId="{60A38379-34BA-4A97-BBD7-93503492F288}" srcOrd="0" destOrd="0" presId="urn:microsoft.com/office/officeart/2018/2/layout/IconCircleList"/>
    <dgm:cxn modelId="{6E71DE25-1419-41D7-B19F-38ABC327CB88}" type="presParOf" srcId="{36C5B97A-0FF2-45F9-B9FD-2265635B9951}" destId="{7C7A39AD-04D1-4302-A6AB-22094CF01670}" srcOrd="0" destOrd="0" presId="urn:microsoft.com/office/officeart/2018/2/layout/IconCircleList"/>
    <dgm:cxn modelId="{C4A6B8D9-A796-4FE3-812B-6A3355504F6A}" type="presParOf" srcId="{7C7A39AD-04D1-4302-A6AB-22094CF01670}" destId="{CF136260-9594-49A6-8D06-A355E0BEED52}" srcOrd="0" destOrd="0" presId="urn:microsoft.com/office/officeart/2018/2/layout/IconCircleList"/>
    <dgm:cxn modelId="{B01E643D-0D52-43D7-B5CE-FC7712A92D4C}" type="presParOf" srcId="{CF136260-9594-49A6-8D06-A355E0BEED52}" destId="{6385D0C7-4248-4C52-B815-4661F94BA1A1}" srcOrd="0" destOrd="0" presId="urn:microsoft.com/office/officeart/2018/2/layout/IconCircleList"/>
    <dgm:cxn modelId="{528F5EC2-D8B8-4C2E-8FFA-3F15FD6B8986}" type="presParOf" srcId="{CF136260-9594-49A6-8D06-A355E0BEED52}" destId="{D67E5E70-521B-4BB5-8B0F-BEAD8DACFC7F}" srcOrd="1" destOrd="0" presId="urn:microsoft.com/office/officeart/2018/2/layout/IconCircleList"/>
    <dgm:cxn modelId="{3E6FD678-A8E8-4BB1-808B-40F59686F4EE}" type="presParOf" srcId="{CF136260-9594-49A6-8D06-A355E0BEED52}" destId="{31985205-566D-4B96-8F36-C36274E5919B}" srcOrd="2" destOrd="0" presId="urn:microsoft.com/office/officeart/2018/2/layout/IconCircleList"/>
    <dgm:cxn modelId="{0EDD2A13-9151-439D-A13C-643390A97817}" type="presParOf" srcId="{CF136260-9594-49A6-8D06-A355E0BEED52}" destId="{2E76EC58-880C-46B4-BB75-62FE59A54FEC}" srcOrd="3" destOrd="0" presId="urn:microsoft.com/office/officeart/2018/2/layout/IconCircleList"/>
    <dgm:cxn modelId="{D16E2DED-C653-4307-8331-5D1C8EA140BA}" type="presParOf" srcId="{7C7A39AD-04D1-4302-A6AB-22094CF01670}" destId="{60A38379-34BA-4A97-BBD7-93503492F288}" srcOrd="1" destOrd="0" presId="urn:microsoft.com/office/officeart/2018/2/layout/IconCircleList"/>
    <dgm:cxn modelId="{BCE68DFA-8A49-43C2-ABEB-26DA490CAE77}" type="presParOf" srcId="{7C7A39AD-04D1-4302-A6AB-22094CF01670}" destId="{10861E96-3DFB-41E4-A161-B36F42B1DF37}" srcOrd="2" destOrd="0" presId="urn:microsoft.com/office/officeart/2018/2/layout/IconCircleList"/>
    <dgm:cxn modelId="{D8273BC3-FC32-4F3C-9DA3-9AC727F2A08F}" type="presParOf" srcId="{10861E96-3DFB-41E4-A161-B36F42B1DF37}" destId="{11555467-AD03-4F6D-8125-4245C8350484}" srcOrd="0" destOrd="0" presId="urn:microsoft.com/office/officeart/2018/2/layout/IconCircleList"/>
    <dgm:cxn modelId="{B6FC9A1F-55EB-42DF-902D-0B516EF85FB3}" type="presParOf" srcId="{10861E96-3DFB-41E4-A161-B36F42B1DF37}" destId="{E66F40DA-B5D9-436E-838B-512E4E1F57E3}" srcOrd="1" destOrd="0" presId="urn:microsoft.com/office/officeart/2018/2/layout/IconCircleList"/>
    <dgm:cxn modelId="{2E1B54A6-A1F7-4D15-9D73-958E8037092F}" type="presParOf" srcId="{10861E96-3DFB-41E4-A161-B36F42B1DF37}" destId="{A34F2EA5-EE51-4CEF-8AE1-66635EF3D01A}" srcOrd="2" destOrd="0" presId="urn:microsoft.com/office/officeart/2018/2/layout/IconCircleList"/>
    <dgm:cxn modelId="{5F4269A4-59D7-416A-ADC2-77FA5452512C}" type="presParOf" srcId="{10861E96-3DFB-41E4-A161-B36F42B1DF37}" destId="{E2270F70-B10D-434E-8D57-1219B9D81052}" srcOrd="3" destOrd="0" presId="urn:microsoft.com/office/officeart/2018/2/layout/IconCircleList"/>
    <dgm:cxn modelId="{E3971428-F090-4663-9AB9-EDDF7EFC3D52}" type="presParOf" srcId="{7C7A39AD-04D1-4302-A6AB-22094CF01670}" destId="{A8D92474-DAF1-498D-B264-6F666034A8DD}" srcOrd="3" destOrd="0" presId="urn:microsoft.com/office/officeart/2018/2/layout/IconCircleList"/>
    <dgm:cxn modelId="{C94518E5-BDD8-44E1-822C-6C7162262409}" type="presParOf" srcId="{7C7A39AD-04D1-4302-A6AB-22094CF01670}" destId="{E1169287-99A3-41D3-BD1F-B6C685C61986}" srcOrd="4" destOrd="0" presId="urn:microsoft.com/office/officeart/2018/2/layout/IconCircleList"/>
    <dgm:cxn modelId="{B546C942-88B2-4DF2-9060-86371C595F2D}" type="presParOf" srcId="{E1169287-99A3-41D3-BD1F-B6C685C61986}" destId="{51834E66-017C-4E64-99A6-1C09FE35CE54}" srcOrd="0" destOrd="0" presId="urn:microsoft.com/office/officeart/2018/2/layout/IconCircleList"/>
    <dgm:cxn modelId="{8D0E30EA-1239-4ECE-BC2E-A9AE2299B8B3}" type="presParOf" srcId="{E1169287-99A3-41D3-BD1F-B6C685C61986}" destId="{D05C0954-E887-4EBD-A768-EC5EA397C148}" srcOrd="1" destOrd="0" presId="urn:microsoft.com/office/officeart/2018/2/layout/IconCircleList"/>
    <dgm:cxn modelId="{8E23D503-0F16-4728-A747-3B2656658C58}" type="presParOf" srcId="{E1169287-99A3-41D3-BD1F-B6C685C61986}" destId="{BEA75FF9-CCB3-4621-ABD5-A1043D35B5C3}" srcOrd="2" destOrd="0" presId="urn:microsoft.com/office/officeart/2018/2/layout/IconCircleList"/>
    <dgm:cxn modelId="{C4FE5396-EFE7-4388-9D78-6CAD7C1F9E13}" type="presParOf" srcId="{E1169287-99A3-41D3-BD1F-B6C685C61986}" destId="{CC880C70-2DCB-4E50-B7E8-0F47EE838D20}" srcOrd="3" destOrd="0" presId="urn:microsoft.com/office/officeart/2018/2/layout/IconCircleList"/>
    <dgm:cxn modelId="{8452DE25-AA35-4A5B-8636-213DB83EB052}" type="presParOf" srcId="{7C7A39AD-04D1-4302-A6AB-22094CF01670}" destId="{D17D12AC-2F1F-4356-A925-F7BC22B65D3D}" srcOrd="5" destOrd="0" presId="urn:microsoft.com/office/officeart/2018/2/layout/IconCircleList"/>
    <dgm:cxn modelId="{E1CC023C-9595-4756-B605-11177F5BB0CD}" type="presParOf" srcId="{7C7A39AD-04D1-4302-A6AB-22094CF01670}" destId="{7A6B1C64-7CFD-476C-B621-A0637965D2AC}" srcOrd="6" destOrd="0" presId="urn:microsoft.com/office/officeart/2018/2/layout/IconCircleList"/>
    <dgm:cxn modelId="{E2890685-49A5-48F6-9AAE-8FFE8A05BDB1}" type="presParOf" srcId="{7A6B1C64-7CFD-476C-B621-A0637965D2AC}" destId="{D31CD5D6-3EB7-4469-8401-180A5E389B63}" srcOrd="0" destOrd="0" presId="urn:microsoft.com/office/officeart/2018/2/layout/IconCircleList"/>
    <dgm:cxn modelId="{4495EE4C-BFA3-4866-A2A4-E88B518198DA}" type="presParOf" srcId="{7A6B1C64-7CFD-476C-B621-A0637965D2AC}" destId="{FEC7B91D-A1EF-4490-A3E0-64751CC450CB}" srcOrd="1" destOrd="0" presId="urn:microsoft.com/office/officeart/2018/2/layout/IconCircleList"/>
    <dgm:cxn modelId="{90E2A25A-92B3-4338-BD56-235E9568696F}" type="presParOf" srcId="{7A6B1C64-7CFD-476C-B621-A0637965D2AC}" destId="{20FF9970-C71C-47E1-BBFD-D368435081DE}" srcOrd="2" destOrd="0" presId="urn:microsoft.com/office/officeart/2018/2/layout/IconCircleList"/>
    <dgm:cxn modelId="{07B5A15F-BFE5-4D5C-AA00-A6035827E62D}" type="presParOf" srcId="{7A6B1C64-7CFD-476C-B621-A0637965D2AC}" destId="{CB2EFE07-E763-4C98-B791-E471FD0E8BD2}" srcOrd="3" destOrd="0" presId="urn:microsoft.com/office/officeart/2018/2/layout/IconCircleList"/>
    <dgm:cxn modelId="{90BC3AA6-F40C-469E-86E7-36F9E0099D30}" type="presParOf" srcId="{7C7A39AD-04D1-4302-A6AB-22094CF01670}" destId="{B04C896A-A6EB-404C-B895-05F2E303E995}" srcOrd="7" destOrd="0" presId="urn:microsoft.com/office/officeart/2018/2/layout/IconCircleList"/>
    <dgm:cxn modelId="{9B7528CC-7362-4D59-A973-B2775D76422D}" type="presParOf" srcId="{7C7A39AD-04D1-4302-A6AB-22094CF01670}" destId="{FD82664D-AB49-430B-ABAF-E057E630E8FF}" srcOrd="8" destOrd="0" presId="urn:microsoft.com/office/officeart/2018/2/layout/IconCircleList"/>
    <dgm:cxn modelId="{700B94B4-EF9E-4556-BA1A-52CF4DE818F8}" type="presParOf" srcId="{FD82664D-AB49-430B-ABAF-E057E630E8FF}" destId="{5EEE8635-9BF9-4B85-A3BF-4092BE2CA42E}" srcOrd="0" destOrd="0" presId="urn:microsoft.com/office/officeart/2018/2/layout/IconCircleList"/>
    <dgm:cxn modelId="{05A24273-798D-4733-9730-0EC854A32E6E}" type="presParOf" srcId="{FD82664D-AB49-430B-ABAF-E057E630E8FF}" destId="{2009C410-0496-4C3C-8F6E-C31EAC07A3BA}" srcOrd="1" destOrd="0" presId="urn:microsoft.com/office/officeart/2018/2/layout/IconCircleList"/>
    <dgm:cxn modelId="{A63F40E9-A51A-446B-BACC-692720EDA85D}" type="presParOf" srcId="{FD82664D-AB49-430B-ABAF-E057E630E8FF}" destId="{5268AD2F-9A4F-4066-9E8F-A5D8BF78657E}" srcOrd="2" destOrd="0" presId="urn:microsoft.com/office/officeart/2018/2/layout/IconCircleList"/>
    <dgm:cxn modelId="{6A850649-8789-4478-BF3D-2AFB315E9B10}" type="presParOf" srcId="{FD82664D-AB49-430B-ABAF-E057E630E8FF}" destId="{83F37EC8-4DE1-43CD-BC13-CAA2CD7EDF9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5D0C7-4248-4C52-B815-4661F94BA1A1}">
      <dsp:nvSpPr>
        <dsp:cNvPr id="0" name=""/>
        <dsp:cNvSpPr/>
      </dsp:nvSpPr>
      <dsp:spPr>
        <a:xfrm>
          <a:off x="82613" y="911126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E5E70-521B-4BB5-8B0F-BEAD8DACFC7F}">
      <dsp:nvSpPr>
        <dsp:cNvPr id="0" name=""/>
        <dsp:cNvSpPr/>
      </dsp:nvSpPr>
      <dsp:spPr>
        <a:xfrm>
          <a:off x="271034" y="1099548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76EC58-880C-46B4-BB75-62FE59A54FEC}">
      <dsp:nvSpPr>
        <dsp:cNvPr id="0" name=""/>
        <dsp:cNvSpPr/>
      </dsp:nvSpPr>
      <dsp:spPr>
        <a:xfrm>
          <a:off x="1172126" y="911126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Rekonstrukce 2009</a:t>
          </a:r>
          <a:endParaRPr lang="en-US" sz="1900" kern="1200"/>
        </a:p>
      </dsp:txBody>
      <dsp:txXfrm>
        <a:off x="1172126" y="911126"/>
        <a:ext cx="2114937" cy="897246"/>
      </dsp:txXfrm>
    </dsp:sp>
    <dsp:sp modelId="{11555467-AD03-4F6D-8125-4245C8350484}">
      <dsp:nvSpPr>
        <dsp:cNvPr id="0" name=""/>
        <dsp:cNvSpPr/>
      </dsp:nvSpPr>
      <dsp:spPr>
        <a:xfrm>
          <a:off x="3655575" y="911126"/>
          <a:ext cx="897246" cy="897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6F40DA-B5D9-436E-838B-512E4E1F57E3}">
      <dsp:nvSpPr>
        <dsp:cNvPr id="0" name=""/>
        <dsp:cNvSpPr/>
      </dsp:nvSpPr>
      <dsp:spPr>
        <a:xfrm>
          <a:off x="3843996" y="1099548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70F70-B10D-434E-8D57-1219B9D81052}">
      <dsp:nvSpPr>
        <dsp:cNvPr id="0" name=""/>
        <dsp:cNvSpPr/>
      </dsp:nvSpPr>
      <dsp:spPr>
        <a:xfrm>
          <a:off x="4745088" y="911126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35 PO s ekvitermním řízením vytápění</a:t>
          </a:r>
          <a:endParaRPr lang="en-US" sz="1900" kern="1200"/>
        </a:p>
      </dsp:txBody>
      <dsp:txXfrm>
        <a:off x="4745088" y="911126"/>
        <a:ext cx="2114937" cy="897246"/>
      </dsp:txXfrm>
    </dsp:sp>
    <dsp:sp modelId="{51834E66-017C-4E64-99A6-1C09FE35CE54}">
      <dsp:nvSpPr>
        <dsp:cNvPr id="0" name=""/>
        <dsp:cNvSpPr/>
      </dsp:nvSpPr>
      <dsp:spPr>
        <a:xfrm>
          <a:off x="7228536" y="911126"/>
          <a:ext cx="897246" cy="8972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5C0954-E887-4EBD-A768-EC5EA397C148}">
      <dsp:nvSpPr>
        <dsp:cNvPr id="0" name=""/>
        <dsp:cNvSpPr/>
      </dsp:nvSpPr>
      <dsp:spPr>
        <a:xfrm>
          <a:off x="7416958" y="1099548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80C70-2DCB-4E50-B7E8-0F47EE838D20}">
      <dsp:nvSpPr>
        <dsp:cNvPr id="0" name=""/>
        <dsp:cNvSpPr/>
      </dsp:nvSpPr>
      <dsp:spPr>
        <a:xfrm>
          <a:off x="8318049" y="911126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Příprava na vzdálený přístup a dohled</a:t>
          </a:r>
          <a:endParaRPr lang="en-US" sz="1900" kern="1200"/>
        </a:p>
      </dsp:txBody>
      <dsp:txXfrm>
        <a:off x="8318049" y="911126"/>
        <a:ext cx="2114937" cy="897246"/>
      </dsp:txXfrm>
    </dsp:sp>
    <dsp:sp modelId="{D31CD5D6-3EB7-4469-8401-180A5E389B63}">
      <dsp:nvSpPr>
        <dsp:cNvPr id="0" name=""/>
        <dsp:cNvSpPr/>
      </dsp:nvSpPr>
      <dsp:spPr>
        <a:xfrm>
          <a:off x="82613" y="2549151"/>
          <a:ext cx="897246" cy="8972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C7B91D-A1EF-4490-A3E0-64751CC450CB}">
      <dsp:nvSpPr>
        <dsp:cNvPr id="0" name=""/>
        <dsp:cNvSpPr/>
      </dsp:nvSpPr>
      <dsp:spPr>
        <a:xfrm>
          <a:off x="271034" y="2737573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EFE07-E763-4C98-B791-E471FD0E8BD2}">
      <dsp:nvSpPr>
        <dsp:cNvPr id="0" name=""/>
        <dsp:cNvSpPr/>
      </dsp:nvSpPr>
      <dsp:spPr>
        <a:xfrm>
          <a:off x="1172126" y="2549151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Do roku 2018 využito pouze jedenkrát</a:t>
          </a:r>
          <a:endParaRPr lang="en-US" sz="1900" kern="1200"/>
        </a:p>
      </dsp:txBody>
      <dsp:txXfrm>
        <a:off x="1172126" y="2549151"/>
        <a:ext cx="2114937" cy="897246"/>
      </dsp:txXfrm>
    </dsp:sp>
    <dsp:sp modelId="{5EEE8635-9BF9-4B85-A3BF-4092BE2CA42E}">
      <dsp:nvSpPr>
        <dsp:cNvPr id="0" name=""/>
        <dsp:cNvSpPr/>
      </dsp:nvSpPr>
      <dsp:spPr>
        <a:xfrm>
          <a:off x="3655575" y="2549151"/>
          <a:ext cx="897246" cy="89724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9C410-0496-4C3C-8F6E-C31EAC07A3BA}">
      <dsp:nvSpPr>
        <dsp:cNvPr id="0" name=""/>
        <dsp:cNvSpPr/>
      </dsp:nvSpPr>
      <dsp:spPr>
        <a:xfrm>
          <a:off x="3843996" y="2737573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37EC8-4DE1-43CD-BC13-CAA2CD7EDF91}">
      <dsp:nvSpPr>
        <dsp:cNvPr id="0" name=""/>
        <dsp:cNvSpPr/>
      </dsp:nvSpPr>
      <dsp:spPr>
        <a:xfrm>
          <a:off x="4745088" y="2549151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Vize do budoucna</a:t>
          </a:r>
          <a:endParaRPr lang="en-US" sz="1900" kern="1200"/>
        </a:p>
      </dsp:txBody>
      <dsp:txXfrm>
        <a:off x="4745088" y="2549151"/>
        <a:ext cx="2114937" cy="89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993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6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0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6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8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6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0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5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6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6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5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E_FB614D6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8/10/relationships/comments" Target="../comments/modernComment_10F_88AE8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9_CBDE909C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microsoft.com/office/2018/10/relationships/comments" Target="../comments/modernComment_108_52D3618D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4_A24ED97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8F0F5B-3AD8-3A8F-59DB-D78C7C5FD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 fontScale="90000"/>
          </a:bodyPr>
          <a:lstStyle/>
          <a:p>
            <a:br>
              <a:rPr lang="cs-CZ" sz="1900" b="0" i="0" u="none" strike="noStrike" baseline="0">
                <a:latin typeface="Times New Roman" panose="02020603050405020304" pitchFamily="18" charset="0"/>
              </a:rPr>
            </a:br>
            <a:r>
              <a:rPr lang="cs-CZ" sz="2400" b="0" i="0" u="none" strike="noStrike" baseline="0">
                <a:latin typeface="Times New Roman" panose="02020603050405020304" pitchFamily="18" charset="0"/>
              </a:rPr>
              <a:t> </a:t>
            </a:r>
            <a:br>
              <a:rPr lang="cs-CZ" sz="2400" b="0" i="0" u="none" strike="noStrike" baseline="0">
                <a:latin typeface="Times New Roman" panose="02020603050405020304" pitchFamily="18" charset="0"/>
              </a:rPr>
            </a:br>
            <a:r>
              <a:rPr lang="nl-NL" sz="24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Investiční projekty LK s aplikací principů OZE, smart technologie</a:t>
            </a:r>
            <a:br>
              <a:rPr lang="cs-CZ" sz="24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400" b="0" i="0" u="none" strike="noStrike" baseline="0">
                <a:latin typeface="Times New Roman" panose="02020603050405020304" pitchFamily="18" charset="0"/>
              </a:rPr>
            </a:br>
            <a:r>
              <a:rPr lang="cs-CZ" sz="24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Energetický management na budovách LK a jeho příspěvkových organizací</a:t>
            </a:r>
            <a:br>
              <a:rPr lang="nl-NL" sz="2400" b="0" i="0" u="none" strike="noStrike" baseline="0">
                <a:latin typeface="Times New Roman" panose="02020603050405020304" pitchFamily="18" charset="0"/>
              </a:rPr>
            </a:br>
            <a:r>
              <a:rPr lang="cs-CZ" sz="2400" b="0" i="0" u="none" strike="noStrike" baseline="0">
                <a:latin typeface="Times New Roman" panose="02020603050405020304" pitchFamily="18" charset="0"/>
              </a:rPr>
              <a:t>	</a:t>
            </a:r>
            <a:br>
              <a:rPr lang="cs-CZ" sz="1900" b="0" i="0" u="none" strike="noStrike" baseline="0">
                <a:latin typeface="Times New Roman" panose="02020603050405020304" pitchFamily="18" charset="0"/>
              </a:rPr>
            </a:br>
            <a:endParaRPr lang="cs-CZ" sz="19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988A22-25A3-A7C1-0BA5-7202FE78F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4023360" cy="179457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endParaRPr lang="cs-CZ" sz="1000" b="0" i="0" u="none" strike="noStrike" baseline="0"/>
          </a:p>
          <a:p>
            <a:pPr>
              <a:lnSpc>
                <a:spcPct val="100000"/>
              </a:lnSpc>
            </a:pPr>
            <a:r>
              <a:rPr lang="pl-PL" sz="26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Zasedání Komise Rady Libereckého kraje pro adaptaci na </a:t>
            </a:r>
            <a:r>
              <a:rPr lang="pl-PL" sz="23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změnu</a:t>
            </a:r>
            <a:r>
              <a:rPr lang="pl-PL" sz="26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 klimatu</a:t>
            </a:r>
          </a:p>
          <a:p>
            <a:pPr>
              <a:lnSpc>
                <a:spcPct val="100000"/>
              </a:lnSpc>
            </a:pPr>
            <a:r>
              <a:rPr lang="pl-PL" sz="2600">
                <a:latin typeface="Calibri" panose="020F0502020204030204" pitchFamily="34" charset="0"/>
                <a:cs typeface="Calibri" panose="020F0502020204030204" pitchFamily="34" charset="0"/>
              </a:rPr>
              <a:t>1. 6. 2023</a:t>
            </a:r>
          </a:p>
          <a:p>
            <a:pPr>
              <a:lnSpc>
                <a:spcPct val="100000"/>
              </a:lnSpc>
            </a:pPr>
            <a:r>
              <a:rPr lang="pl-PL" sz="2600">
                <a:latin typeface="Calibri" panose="020F0502020204030204" pitchFamily="34" charset="0"/>
                <a:cs typeface="Calibri" panose="020F0502020204030204" pitchFamily="34" charset="0"/>
              </a:rPr>
              <a:t>Ing. Petr Lenkvík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F3A2C58B-9523-46A5-3310-0D1866A1E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4356" y="2099471"/>
            <a:ext cx="6408836" cy="250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06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610688-FF7C-A601-DD28-D011EA43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Překážky na cestě k FVE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BCF25C-F56B-A1FB-5C85-06028BC2D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Statika vodorovných ani sedlových střech není v mnoha případech vyhovující. </a:t>
            </a:r>
            <a:br>
              <a:rPr lang="cs-CZ" dirty="0"/>
            </a:br>
            <a:r>
              <a:rPr lang="cs-CZ" dirty="0"/>
              <a:t>Špatné krovy či krytina po dobu životnosti FVE (25-30 let).</a:t>
            </a:r>
          </a:p>
          <a:p>
            <a:endParaRPr lang="cs-CZ" dirty="0"/>
          </a:p>
          <a:p>
            <a:r>
              <a:rPr lang="cs-CZ" dirty="0"/>
              <a:t>Sdílení elektřiny mezi PO, s čímž souvisí stav legislativy LEX OZE II</a:t>
            </a:r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F63E3C8C-630D-B1F4-4D46-2591BA05F9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768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47E5A-E9C0-2CC1-2CF6-29D6AB93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Energetický management LK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A84DAF-BAB0-EA92-EAE0-A161057B2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V návaznosti na směrnici kraje č. 5 z roku 2018 v souladu s ČSN EN ISO 50001:2001 </a:t>
            </a:r>
            <a:r>
              <a:rPr lang="cs-CZ" sz="2000" dirty="0"/>
              <a:t>(Systémy managementu hospodaření s energií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Využití webové aplikace </a:t>
            </a:r>
            <a:r>
              <a:rPr lang="cs-CZ" dirty="0" err="1"/>
              <a:t>FaMa</a:t>
            </a:r>
            <a:r>
              <a:rPr lang="cs-CZ" dirty="0"/>
              <a:t>+ ke sběru dat a k navazujícím výpočtům</a:t>
            </a:r>
          </a:p>
          <a:p>
            <a:endParaRPr lang="cs-CZ" dirty="0"/>
          </a:p>
          <a:p>
            <a:r>
              <a:rPr lang="cs-CZ" dirty="0"/>
              <a:t>Cílem je snižování energetické náročnosti objektů</a:t>
            </a:r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703F6C1D-BCB6-5647-DAB1-8C328B6346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5802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547E5A-E9C0-2CC1-2CF6-29D6AB93C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cs-CZ" sz="2800"/>
              <a:t>Energetický management LK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A84DAF-BAB0-EA92-EAE0-A161057B2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4" y="2718054"/>
            <a:ext cx="3414716" cy="37999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1700" dirty="0">
                <a:ea typeface="+mn-lt"/>
                <a:cs typeface="+mn-lt"/>
              </a:rPr>
              <a:t>Založeno na systému:</a:t>
            </a:r>
            <a:br>
              <a:rPr lang="cs-CZ" sz="1700" dirty="0">
                <a:ea typeface="+mn-lt"/>
                <a:cs typeface="+mn-lt"/>
              </a:rPr>
            </a:br>
            <a:r>
              <a:rPr lang="cs-CZ" sz="1700" dirty="0">
                <a:ea typeface="+mn-lt"/>
                <a:cs typeface="+mn-lt"/>
              </a:rPr>
              <a:t>Plánuj</a:t>
            </a:r>
            <a:br>
              <a:rPr lang="cs-CZ" sz="1700" dirty="0">
                <a:ea typeface="+mn-lt"/>
                <a:cs typeface="+mn-lt"/>
              </a:rPr>
            </a:br>
            <a:r>
              <a:rPr lang="cs-CZ" sz="1700" dirty="0">
                <a:ea typeface="+mn-lt"/>
                <a:cs typeface="+mn-lt"/>
              </a:rPr>
              <a:t>Dělej</a:t>
            </a:r>
            <a:br>
              <a:rPr lang="cs-CZ" sz="1700" dirty="0">
                <a:ea typeface="+mn-lt"/>
                <a:cs typeface="+mn-lt"/>
              </a:rPr>
            </a:br>
            <a:r>
              <a:rPr lang="cs-CZ" sz="1700" dirty="0">
                <a:ea typeface="+mn-lt"/>
                <a:cs typeface="+mn-lt"/>
              </a:rPr>
              <a:t>Kontroluj </a:t>
            </a:r>
            <a:br>
              <a:rPr lang="cs-CZ" sz="1700" dirty="0">
                <a:ea typeface="+mn-lt"/>
                <a:cs typeface="+mn-lt"/>
              </a:rPr>
            </a:br>
            <a:r>
              <a:rPr lang="cs-CZ" sz="1700" dirty="0">
                <a:ea typeface="+mn-lt"/>
                <a:cs typeface="+mn-lt"/>
              </a:rPr>
              <a:t>Jednej (PDCA)</a:t>
            </a:r>
            <a:endParaRPr lang="en-US" sz="1700" dirty="0">
              <a:ea typeface="+mn-lt"/>
              <a:cs typeface="+mn-lt"/>
            </a:endParaRPr>
          </a:p>
          <a:p>
            <a:r>
              <a:rPr lang="cs-CZ" sz="1700" dirty="0">
                <a:ea typeface="+mn-lt"/>
                <a:cs typeface="+mn-lt"/>
              </a:rPr>
              <a:t>2018-2022 byl prováděn v součinnosti s dodavateli energií  hromadný import dat z fakturací. </a:t>
            </a:r>
          </a:p>
          <a:p>
            <a:r>
              <a:rPr lang="cs-CZ" sz="1700" dirty="0">
                <a:ea typeface="+mn-lt"/>
                <a:cs typeface="+mn-lt"/>
              </a:rPr>
              <a:t>2023- pověření pracovníci na PO zadávají faktury sami do aplikace </a:t>
            </a:r>
            <a:r>
              <a:rPr lang="cs-CZ" sz="1700" dirty="0" err="1">
                <a:ea typeface="+mn-lt"/>
                <a:cs typeface="+mn-lt"/>
              </a:rPr>
              <a:t>FaMa</a:t>
            </a:r>
            <a:r>
              <a:rPr lang="cs-CZ" sz="1700" dirty="0">
                <a:ea typeface="+mn-lt"/>
                <a:cs typeface="+mn-lt"/>
              </a:rPr>
              <a:t>+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B1CF3C41-DC49-76FC-A0DA-2697B8FDE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517" y="1910233"/>
            <a:ext cx="6922008" cy="4758880"/>
          </a:xfrm>
          <a:prstGeom prst="rect">
            <a:avLst/>
          </a:prstGeom>
        </p:spPr>
      </p:pic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81851D10-DEA4-FD06-D13A-FF82FF1DFC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115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BD45C-A396-0033-06CB-159DF5306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Zhodnocení</a:t>
            </a:r>
            <a:r>
              <a:rPr lang="en-US" dirty="0"/>
              <a:t> En</a:t>
            </a:r>
            <a:r>
              <a:rPr lang="cs-CZ" dirty="0"/>
              <a:t>.</a:t>
            </a:r>
            <a:r>
              <a:rPr lang="en-US" dirty="0"/>
              <a:t>M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606A-B351-C7FD-9CFF-CD8A5398C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504657"/>
            <a:ext cx="10168128" cy="3694176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cs-CZ" sz="2800" dirty="0">
                <a:ea typeface="+mn-lt"/>
                <a:cs typeface="+mn-lt"/>
              </a:rPr>
              <a:t>Kontrolu dat provádí průběžně energetický manažer. Skrze </a:t>
            </a:r>
            <a:r>
              <a:rPr lang="cs-CZ" sz="2800" dirty="0" err="1">
                <a:ea typeface="+mn-lt"/>
                <a:cs typeface="+mn-lt"/>
              </a:rPr>
              <a:t>FaMa</a:t>
            </a:r>
            <a:r>
              <a:rPr lang="cs-CZ" sz="2800" dirty="0">
                <a:ea typeface="+mn-lt"/>
                <a:cs typeface="+mn-lt"/>
              </a:rPr>
              <a:t>+ má možnost získat podklady pr</a:t>
            </a:r>
            <a:r>
              <a:rPr lang="cs-CZ" dirty="0">
                <a:ea typeface="+mn-lt"/>
                <a:cs typeface="+mn-lt"/>
              </a:rPr>
              <a:t>o nákupy energií na burze.</a:t>
            </a:r>
          </a:p>
          <a:p>
            <a:endParaRPr lang="cs-CZ" sz="2800" dirty="0">
              <a:ea typeface="+mn-lt"/>
              <a:cs typeface="+mn-lt"/>
            </a:endParaRPr>
          </a:p>
          <a:p>
            <a:r>
              <a:rPr lang="cs-CZ" sz="2800" dirty="0">
                <a:ea typeface="+mn-lt"/>
                <a:cs typeface="+mn-lt"/>
              </a:rPr>
              <a:t>Vztažení energií na plochu nebo na osobu pro možnost porovnání mezi </a:t>
            </a:r>
            <a:r>
              <a:rPr lang="cs-CZ" sz="2800">
                <a:ea typeface="+mn-lt"/>
                <a:cs typeface="+mn-lt"/>
              </a:rPr>
              <a:t>PO.</a:t>
            </a:r>
          </a:p>
          <a:p>
            <a:endParaRPr lang="cs-CZ" sz="2800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Průkazy </a:t>
            </a:r>
            <a:r>
              <a:rPr lang="cs-CZ" dirty="0" err="1">
                <a:ea typeface="+mn-lt"/>
                <a:cs typeface="+mn-lt"/>
              </a:rPr>
              <a:t>energ</a:t>
            </a:r>
            <a:r>
              <a:rPr lang="cs-CZ" dirty="0">
                <a:ea typeface="+mn-lt"/>
                <a:cs typeface="+mn-lt"/>
              </a:rPr>
              <a:t>. náročnosti budov: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cca 60 budov A až D, cca 40 budov E až G, ale bez možnosti ekonomického návratu investice kvůli nízké spotřebě energií</a:t>
            </a:r>
          </a:p>
          <a:p>
            <a:endParaRPr lang="cs-CZ" sz="2800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Od roku 2011 dochází díky úsporným opatřením, zateplování a revitalizacím s dotační podporou k šetření vstupních energií a tedy i veřejných financí (cca 7-9 mil. Kč/rok k roku 2022)</a:t>
            </a:r>
            <a:endParaRPr lang="cs-CZ" sz="2800" dirty="0"/>
          </a:p>
          <a:p>
            <a:endParaRPr lang="cs-CZ" dirty="0">
              <a:ea typeface="+mn-lt"/>
              <a:cs typeface="+mn-lt"/>
            </a:endParaRPr>
          </a:p>
          <a:p>
            <a:endParaRPr lang="cs-CZ" dirty="0">
              <a:ea typeface="+mn-lt"/>
              <a:cs typeface="+mn-lt"/>
            </a:endParaRPr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9CDD7364-FC02-58E8-0A04-05B770FE4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132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4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88DF981-FFD5-79B5-7C82-4C822055BF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28" r="2" b="7404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45" name="Freeform: Shape 44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7" name="Freeform: Shape 46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547E5A-E9C0-2CC1-2CF6-29D6AB93C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Děkuji za pozornost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243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B0352-6B48-789D-C265-81F63B4E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/>
              <a:t>Smart technologie a nástroje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2D4453-D089-E1C5-6A59-7DAE7BE89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dirty="0">
                <a:cs typeface="Calibri" panose="020F0502020204030204" pitchFamily="34" charset="0"/>
              </a:rPr>
              <a:t>Jedná se o:</a:t>
            </a:r>
          </a:p>
          <a:p>
            <a:r>
              <a:rPr lang="cs-CZ" sz="2000" dirty="0">
                <a:cs typeface="Calibri" panose="020F0502020204030204" pitchFamily="34" charset="0"/>
              </a:rPr>
              <a:t>Měřidla s impulzními výstupy a kontinuálně měřicí čidla.</a:t>
            </a:r>
          </a:p>
          <a:p>
            <a:r>
              <a:rPr lang="cs-CZ" sz="2000" dirty="0"/>
              <a:t>Vzdálený přístup do vizualizací např. kotelen, výměníkových stanic</a:t>
            </a:r>
          </a:p>
          <a:p>
            <a:r>
              <a:rPr lang="cs-CZ" sz="2000" dirty="0"/>
              <a:t>Řízení na úrovni </a:t>
            </a:r>
            <a:r>
              <a:rPr lang="cs-CZ" sz="2000" dirty="0" err="1"/>
              <a:t>MaR</a:t>
            </a:r>
            <a:r>
              <a:rPr lang="cs-CZ" sz="2000" dirty="0"/>
              <a:t> v závislosti na dnech/hodinách či na vnitřní/okolní teplotě</a:t>
            </a:r>
          </a:p>
          <a:p>
            <a:r>
              <a:rPr lang="cs-CZ" sz="2000" dirty="0"/>
              <a:t>Osvětlení - dálkové ovládání, volba intenzity v závislosti na čase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Př. Optimalizace spotřeb energií, např. přesné nastavení oběhu cirkulační vody na objektech kraje v závislosti na časovém využití</a:t>
            </a:r>
            <a:endParaRPr lang="en-US" sz="1600" dirty="0"/>
          </a:p>
          <a:p>
            <a:endParaRPr lang="cs-CZ" sz="2200" dirty="0">
              <a:cs typeface="Calibri" panose="020F0502020204030204" pitchFamily="34" charset="0"/>
            </a:endParaRPr>
          </a:p>
          <a:p>
            <a:endParaRPr lang="en-US" sz="2000" dirty="0"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1600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F34823AD-57A5-C8E0-43AA-580F48AD1E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36086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586122-B03A-2F76-2C03-F7915C35C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cs-CZ"/>
              <a:t>Smart v Libereckém kraji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9144"/>
          </a:xfrm>
          <a:prstGeom prst="rect">
            <a:avLst/>
          </a:prstGeom>
          <a:solidFill>
            <a:schemeClr val="tx1">
              <a:lumMod val="65000"/>
              <a:lumOff val="35000"/>
              <a:alpha val="30000"/>
            </a:schemeClr>
          </a:solidFill>
          <a:ln w="9525">
            <a:solidFill>
              <a:schemeClr val="tx1">
                <a:lumMod val="65000"/>
                <a:lumOff val="35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Zástupný obsah 2">
            <a:extLst>
              <a:ext uri="{FF2B5EF4-FFF2-40B4-BE49-F238E27FC236}">
                <a16:creationId xmlns:a16="http://schemas.microsoft.com/office/drawing/2014/main" id="{84D5CB8B-8BA5-6273-C941-4B6139A3BE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457429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AA5E7636-A8D4-FAC1-40C1-D462232C45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58478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B0352-6B48-789D-C265-81F63B4E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/>
              <a:t>Smart v Libereckém kraji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2D4453-D089-E1C5-6A59-7DAE7BE89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200" dirty="0"/>
              <a:t>2021 Pilotní projekt Střední škola strojní, stavební a dopravní</a:t>
            </a:r>
            <a:br>
              <a:rPr lang="cs-CZ" sz="2200" dirty="0"/>
            </a:br>
            <a:r>
              <a:rPr lang="cs-CZ" sz="1600" dirty="0"/>
              <a:t>Ap</a:t>
            </a:r>
            <a:r>
              <a:rPr lang="cs-CZ" sz="1600" dirty="0">
                <a:effectLst/>
              </a:rPr>
              <a:t>likace pro správu topného zdroje areálu Ještědská, vzdálený přístup k regulaci předávací stanice objektu domova mládeže a data z měřidel spotřeby energií v areálu Truhlářská.</a:t>
            </a:r>
            <a:br>
              <a:rPr lang="cs-CZ" sz="1600" dirty="0">
                <a:effectLst/>
              </a:rPr>
            </a:br>
            <a:r>
              <a:rPr lang="cs-CZ" sz="1600" dirty="0">
                <a:effectLst/>
              </a:rPr>
              <a:t>Implementace měření spotřeby tepla a vody jsou zaneseny do aplikace </a:t>
            </a:r>
            <a:r>
              <a:rPr lang="cs-CZ" sz="1600" dirty="0" err="1">
                <a:effectLst/>
              </a:rPr>
              <a:t>FaMa</a:t>
            </a:r>
            <a:r>
              <a:rPr lang="cs-CZ" sz="1600" dirty="0">
                <a:effectLst/>
              </a:rPr>
              <a:t>+ a zápis spotřeb v hodinových intervalech.</a:t>
            </a:r>
            <a:endParaRPr lang="cs-CZ" sz="2200" dirty="0"/>
          </a:p>
          <a:p>
            <a:r>
              <a:rPr lang="cs-CZ" sz="2200" dirty="0"/>
              <a:t>2023 Měření a regulace Gymnázium Česká Lípa</a:t>
            </a:r>
            <a:br>
              <a:rPr lang="cs-CZ" sz="2200" dirty="0"/>
            </a:br>
            <a:r>
              <a:rPr lang="cs-CZ" sz="1500" dirty="0">
                <a:effectLst/>
              </a:rPr>
              <a:t>Připojení nového rozvaděče se sběrem dat z vodoměru u přípravy TV a dat z kalorimetru na topné větvi. </a:t>
            </a:r>
            <a:br>
              <a:rPr lang="cs-CZ" sz="1500" dirty="0">
                <a:effectLst/>
              </a:rPr>
            </a:br>
            <a:r>
              <a:rPr lang="cs-CZ" sz="1500" dirty="0">
                <a:effectLst/>
              </a:rPr>
              <a:t>Automatické zasílání stavů na předem dané e-mailové adresy. </a:t>
            </a:r>
            <a:br>
              <a:rPr lang="cs-CZ" sz="1500" dirty="0">
                <a:effectLst/>
              </a:rPr>
            </a:br>
            <a:r>
              <a:rPr lang="cs-CZ" sz="1500" dirty="0">
                <a:effectLst/>
              </a:rPr>
              <a:t>Vzdálený přístup pro obsluhu a nahlédnutí do týdenních/měsíčních spotřeb.</a:t>
            </a:r>
          </a:p>
          <a:p>
            <a:r>
              <a:rPr lang="cs-CZ" sz="2200" dirty="0"/>
              <a:t>2023 Centrum odborné výuky Střední zdravotnická škola Turnov</a:t>
            </a:r>
            <a:br>
              <a:rPr lang="cs-CZ" sz="2200" dirty="0"/>
            </a:br>
            <a:r>
              <a:rPr lang="cs-CZ" sz="1500" dirty="0"/>
              <a:t>Doplnění stávajícího kalorimetru a vodoměru k přípravě TV o dálkové odečty</a:t>
            </a:r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57954E7C-32B3-1BE9-3DB1-BE211069A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01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B0352-6B48-789D-C265-81F63B4E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/>
              <a:t>Závěr Smart LK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2D4453-D089-E1C5-6A59-7DAE7BE89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cs-CZ" sz="2000" dirty="0">
                <a:effectLst/>
              </a:rPr>
              <a:t>Současné technologie měření, přenosu a zpracování dat umožňují realizovat velmi sofistikované systémy, která pomáhají při efektivním hospodaření s energiemi.</a:t>
            </a:r>
          </a:p>
          <a:p>
            <a:endParaRPr lang="cs-CZ" sz="2000" dirty="0">
              <a:effectLst/>
            </a:endParaRPr>
          </a:p>
          <a:p>
            <a:r>
              <a:rPr lang="cs-CZ" sz="2000" dirty="0">
                <a:effectLst/>
              </a:rPr>
              <a:t>Liberecký kraj má v aplikaci </a:t>
            </a:r>
            <a:r>
              <a:rPr lang="cs-CZ" sz="2000" dirty="0" err="1">
                <a:effectLst/>
              </a:rPr>
              <a:t>FaMa</a:t>
            </a:r>
            <a:r>
              <a:rPr lang="cs-CZ" sz="2000" dirty="0">
                <a:effectLst/>
              </a:rPr>
              <a:t>+ modul ENERGIE a přidružených nástrojích energetického managementu řadu možností, jak rozšiřovat a aplikovat </a:t>
            </a:r>
            <a:r>
              <a:rPr lang="cs-CZ" sz="2000" dirty="0" err="1">
                <a:effectLst/>
              </a:rPr>
              <a:t>smart</a:t>
            </a:r>
            <a:r>
              <a:rPr lang="cs-CZ" sz="2000" dirty="0">
                <a:effectLst/>
              </a:rPr>
              <a:t> řešení.</a:t>
            </a:r>
          </a:p>
          <a:p>
            <a:endParaRPr lang="cs-CZ" sz="2000" dirty="0">
              <a:effectLst/>
            </a:endParaRPr>
          </a:p>
          <a:p>
            <a:r>
              <a:rPr lang="cs-CZ" sz="2000" dirty="0">
                <a:effectLst/>
              </a:rPr>
              <a:t>Každá nová technologie musí být využívána především na straně správce budov. Žádný systém nebude správně fungovat, pokud nebude mít aktivního uživatele.</a:t>
            </a:r>
            <a:endParaRPr lang="cs-CZ" sz="2000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109D92E9-3345-492B-CFA7-CE3A929ECA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338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5597B-CD33-91AF-1EB1-053D7EA25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OZE v Libereckém kraji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DF84F-B681-DA60-C4DA-26E26F5DA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cs-CZ" dirty="0"/>
              <a:t>Snaha o komplexní řešení -</a:t>
            </a:r>
            <a:r>
              <a:rPr lang="en-US" dirty="0"/>
              <a:t>&gt;</a:t>
            </a:r>
            <a:r>
              <a:rPr lang="cs-CZ" dirty="0"/>
              <a:t> Definice požadavků už ve studii/posudku -</a:t>
            </a:r>
            <a:r>
              <a:rPr lang="en-US" dirty="0"/>
              <a:t>&gt;</a:t>
            </a:r>
            <a:r>
              <a:rPr lang="cs-CZ" dirty="0"/>
              <a:t> Přetavení do projektu ve spolupráci s projektantem</a:t>
            </a:r>
          </a:p>
          <a:p>
            <a:endParaRPr lang="cs-CZ" dirty="0"/>
          </a:p>
          <a:p>
            <a:r>
              <a:rPr lang="cs-CZ" dirty="0"/>
              <a:t>Tepelná čerpadla a fotovoltaické elektrárny na všech novostavbách</a:t>
            </a:r>
          </a:p>
          <a:p>
            <a:endParaRPr lang="cs-CZ" dirty="0"/>
          </a:p>
          <a:p>
            <a:r>
              <a:rPr lang="cs-CZ" dirty="0"/>
              <a:t>Tepelná čerpadla jako podpůrný prostředek ohřevu TV k primárnímu plynovému vytápění </a:t>
            </a:r>
          </a:p>
          <a:p>
            <a:endParaRPr lang="cs-CZ" dirty="0"/>
          </a:p>
          <a:p>
            <a:r>
              <a:rPr lang="cs-CZ" dirty="0"/>
              <a:t>Fotovoltaické elektrárny s aktuální přípravou ve třech kategoriích</a:t>
            </a:r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9457D803-6F53-43DD-6090-8B997EBCC8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7647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794E6-4599-CD9F-AC3E-C386151D6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Tři kategorie současného stavu FVE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68468-4974-9770-06C7-B789C18C0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Pilotní řešení FVE s vhodnými podmínkami: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a) Budova „D“ Krajského úřadu v Liberci, 90 </a:t>
            </a:r>
            <a:r>
              <a:rPr lang="cs-CZ" dirty="0" err="1"/>
              <a:t>kWp</a:t>
            </a:r>
            <a:br>
              <a:rPr lang="cs-CZ" dirty="0"/>
            </a:br>
            <a:r>
              <a:rPr lang="cs-CZ" dirty="0"/>
              <a:t>b) Gymnázium Dr. Antona Randy, JBC, 30 kWp-300 </a:t>
            </a:r>
            <a:r>
              <a:rPr lang="cs-CZ" dirty="0" err="1"/>
              <a:t>kWp</a:t>
            </a:r>
            <a:br>
              <a:rPr lang="cs-CZ" dirty="0"/>
            </a:br>
            <a:r>
              <a:rPr lang="cs-CZ" dirty="0"/>
              <a:t>c) Gymnázium Česká Lípa – 30 </a:t>
            </a:r>
            <a:r>
              <a:rPr lang="cs-CZ" dirty="0" err="1"/>
              <a:t>kWp</a:t>
            </a:r>
            <a:br>
              <a:rPr lang="cs-CZ" dirty="0"/>
            </a:br>
            <a:r>
              <a:rPr lang="cs-CZ" dirty="0"/>
              <a:t>d) Muzeum České ráje, Turnov – 11 </a:t>
            </a:r>
            <a:r>
              <a:rPr lang="cs-CZ" dirty="0" err="1"/>
              <a:t>kWp</a:t>
            </a:r>
            <a:br>
              <a:rPr lang="cs-CZ" dirty="0"/>
            </a:br>
            <a:r>
              <a:rPr lang="cs-CZ" dirty="0"/>
              <a:t>e) Středisko ekologické výchovy, Hejnice – 5,5 </a:t>
            </a:r>
            <a:r>
              <a:rPr lang="cs-CZ" dirty="0" err="1"/>
              <a:t>kWp</a:t>
            </a:r>
            <a:r>
              <a:rPr lang="cs-CZ" dirty="0"/>
              <a:t> – již vystavěno</a:t>
            </a:r>
            <a:br>
              <a:rPr lang="cs-CZ" dirty="0"/>
            </a:br>
            <a:r>
              <a:rPr lang="cs-CZ" dirty="0"/>
              <a:t>f) SOŠ Jablonecká, Liberec, </a:t>
            </a:r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7483339A-769A-0945-D3CF-A53A154AD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699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794E6-4599-CD9F-AC3E-C386151D6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Tři kategorie současného stavu FVE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68468-4974-9770-06C7-B789C18C0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7" y="2478024"/>
            <a:ext cx="5230367" cy="3694176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Liberec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a) SŠ a MŠ Na Bojišti</a:t>
            </a:r>
            <a:br>
              <a:rPr lang="cs-CZ" dirty="0"/>
            </a:br>
            <a:r>
              <a:rPr lang="cs-CZ" dirty="0"/>
              <a:t>b) </a:t>
            </a:r>
            <a:r>
              <a:rPr lang="cs-CZ" dirty="0" err="1"/>
              <a:t>Gym</a:t>
            </a:r>
            <a:r>
              <a:rPr lang="cs-CZ" dirty="0"/>
              <a:t>. F. X. Šaldy</a:t>
            </a:r>
            <a:br>
              <a:rPr lang="cs-CZ" dirty="0"/>
            </a:br>
            <a:r>
              <a:rPr lang="cs-CZ" dirty="0"/>
              <a:t>c) Krajská vědecká knihovna v Liberci</a:t>
            </a:r>
            <a:br>
              <a:rPr lang="cs-CZ" dirty="0"/>
            </a:br>
            <a:r>
              <a:rPr lang="cs-CZ" dirty="0"/>
              <a:t>d) Jedličkův ústav</a:t>
            </a:r>
            <a:br>
              <a:rPr lang="cs-CZ" dirty="0"/>
            </a:br>
            <a:r>
              <a:rPr lang="cs-CZ" dirty="0"/>
              <a:t>e) SŠ Strojní, stavební a dopravní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1BB09C-3221-FFCD-6A1B-E6A07D2C6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4" y="2478024"/>
            <a:ext cx="5132891" cy="369417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UcPeriod" startAt="2"/>
            </a:pPr>
            <a:endParaRPr lang="cs-CZ" dirty="0"/>
          </a:p>
          <a:p>
            <a:pPr marL="514350" indent="-514350">
              <a:buFont typeface="+mj-lt"/>
              <a:buAutoNum type="alphaUcPeriod" startAt="2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Jablonec nad Nisou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a) SŠ řemesel a služeb</a:t>
            </a:r>
            <a:br>
              <a:rPr lang="cs-CZ" dirty="0"/>
            </a:br>
            <a:r>
              <a:rPr lang="cs-CZ" dirty="0"/>
              <a:t>b) </a:t>
            </a:r>
            <a:r>
              <a:rPr lang="cs-CZ" dirty="0" err="1"/>
              <a:t>Gym</a:t>
            </a:r>
            <a:r>
              <a:rPr lang="cs-CZ" dirty="0"/>
              <a:t>. Dr. A. Randy</a:t>
            </a:r>
            <a:br>
              <a:rPr lang="cs-CZ" dirty="0"/>
            </a:br>
            <a:r>
              <a:rPr lang="cs-CZ" dirty="0"/>
              <a:t>c) </a:t>
            </a:r>
            <a:r>
              <a:rPr lang="cs-CZ" dirty="0" err="1"/>
              <a:t>Gym</a:t>
            </a:r>
            <a:r>
              <a:rPr lang="cs-CZ" dirty="0"/>
              <a:t>. U Balvanu</a:t>
            </a:r>
            <a:br>
              <a:rPr lang="cs-CZ" dirty="0"/>
            </a:br>
            <a:r>
              <a:rPr lang="cs-CZ" dirty="0"/>
              <a:t>d) VOŠ mezinárodního obchodu a OA</a:t>
            </a:r>
            <a:br>
              <a:rPr lang="cs-CZ" dirty="0"/>
            </a:br>
            <a:r>
              <a:rPr lang="cs-CZ" dirty="0"/>
              <a:t>e) DD Jablonecké Paseky</a:t>
            </a:r>
            <a:br>
              <a:rPr lang="cs-CZ" dirty="0"/>
            </a:br>
            <a:r>
              <a:rPr lang="cs-CZ" dirty="0"/>
              <a:t>f) Domov a Centrum denních služeb</a:t>
            </a:r>
            <a:br>
              <a:rPr lang="cs-CZ" dirty="0"/>
            </a:br>
            <a:endParaRPr 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26A589D3-1015-1244-2ADA-203F58B496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DA4393AA-8A6C-51D3-3B60-6E52C24FFAF5}"/>
              </a:ext>
            </a:extLst>
          </p:cNvPr>
          <p:cNvSpPr txBox="1">
            <a:spLocks/>
          </p:cNvSpPr>
          <p:nvPr/>
        </p:nvSpPr>
        <p:spPr>
          <a:xfrm>
            <a:off x="1624614" y="2344859"/>
            <a:ext cx="9451819" cy="9509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cs-CZ" dirty="0"/>
              <a:t>Řešení podmíněné provedením výpočtu statiky</a:t>
            </a:r>
          </a:p>
          <a:p>
            <a:pPr marL="514350" indent="-514350">
              <a:buFont typeface="+mj-lt"/>
              <a:buAutoNum type="arabicPeriod" startAt="2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407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794E6-4599-CD9F-AC3E-C386151D6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Tři kategorie současného stavu FVE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68468-4974-9770-06C7-B789C18C0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dirty="0"/>
              <a:t>Řešení podmíněné provedením rekonstrukce střechy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a) Obchodní akademie Česká Lípa</a:t>
            </a:r>
            <a:br>
              <a:rPr lang="cs-CZ" dirty="0"/>
            </a:br>
            <a:r>
              <a:rPr lang="cs-CZ" dirty="0"/>
              <a:t>b) Domov důchodců, Rokytnice nad Jizerou</a:t>
            </a:r>
            <a:br>
              <a:rPr lang="cs-CZ" dirty="0"/>
            </a:br>
            <a:r>
              <a:rPr lang="cs-CZ" dirty="0"/>
              <a:t>c) Střední </a:t>
            </a:r>
            <a:r>
              <a:rPr lang="cs-CZ" dirty="0" err="1"/>
              <a:t>prům</a:t>
            </a:r>
            <a:r>
              <a:rPr lang="cs-CZ" dirty="0"/>
              <a:t>. škola technická, Jablonec</a:t>
            </a:r>
            <a:br>
              <a:rPr lang="cs-CZ" dirty="0"/>
            </a:br>
            <a:r>
              <a:rPr lang="cs-CZ" dirty="0"/>
              <a:t>d) </a:t>
            </a:r>
            <a:r>
              <a:rPr lang="cs-CZ" dirty="0" err="1"/>
              <a:t>Stř</a:t>
            </a:r>
            <a:r>
              <a:rPr lang="cs-CZ" dirty="0"/>
              <a:t>. Zdrav. Š. a </a:t>
            </a:r>
            <a:r>
              <a:rPr lang="cs-CZ" dirty="0" err="1"/>
              <a:t>Stř</a:t>
            </a:r>
            <a:r>
              <a:rPr lang="cs-CZ" dirty="0"/>
              <a:t>. </a:t>
            </a:r>
            <a:r>
              <a:rPr lang="cs-CZ" dirty="0" err="1"/>
              <a:t>Odb</a:t>
            </a:r>
            <a:r>
              <a:rPr lang="cs-CZ" dirty="0"/>
              <a:t>. Š., Česká Lípa</a:t>
            </a:r>
            <a:br>
              <a:rPr lang="cs-CZ" dirty="0"/>
            </a:br>
            <a:r>
              <a:rPr lang="cs-CZ" dirty="0"/>
              <a:t>e) ZŠ a MŠ logopedická, Liberec</a:t>
            </a:r>
            <a:br>
              <a:rPr lang="cs-CZ" dirty="0"/>
            </a:br>
            <a:r>
              <a:rPr lang="cs-CZ" dirty="0"/>
              <a:t>f) </a:t>
            </a:r>
            <a:r>
              <a:rPr lang="pl-PL" dirty="0"/>
              <a:t>Domov důchodců Rokytnice nad Jizerou</a:t>
            </a:r>
            <a:br>
              <a:rPr lang="pl-PL" dirty="0"/>
            </a:br>
            <a:r>
              <a:rPr lang="pl-PL" dirty="0"/>
              <a:t>g) SŠ gastronomie a služeb, Liberec</a:t>
            </a:r>
            <a:br>
              <a:rPr lang="cs-CZ" dirty="0"/>
            </a:br>
            <a:endParaRPr 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B7CAB9F0-CFEF-C596-817D-244471FFF9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660" y="257166"/>
            <a:ext cx="2164786" cy="8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87820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23C2C"/>
      </a:dk2>
      <a:lt2>
        <a:srgbClr val="E8E2E2"/>
      </a:lt2>
      <a:accent1>
        <a:srgbClr val="21B2B9"/>
      </a:accent1>
      <a:accent2>
        <a:srgbClr val="14B87C"/>
      </a:accent2>
      <a:accent3>
        <a:srgbClr val="21BA42"/>
      </a:accent3>
      <a:accent4>
        <a:srgbClr val="35B914"/>
      </a:accent4>
      <a:accent5>
        <a:srgbClr val="7AB11F"/>
      </a:accent5>
      <a:accent6>
        <a:srgbClr val="AAA512"/>
      </a:accent6>
      <a:hlink>
        <a:srgbClr val="5A8E2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913</Words>
  <Application>Microsoft Office PowerPoint</Application>
  <PresentationFormat>Širokoúhlá obrazovka</PresentationFormat>
  <Paragraphs>73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Avenir Next LT Pro</vt:lpstr>
      <vt:lpstr>Calibri</vt:lpstr>
      <vt:lpstr>Times New Roman</vt:lpstr>
      <vt:lpstr>AccentBoxVTI</vt:lpstr>
      <vt:lpstr>   Investiční projekty LK s aplikací principů OZE, smart technologie  Energetický management na budovách LK a jeho příspěvkových organizací   </vt:lpstr>
      <vt:lpstr>Smart technologie a nástroje</vt:lpstr>
      <vt:lpstr>Smart v Libereckém kraji</vt:lpstr>
      <vt:lpstr>Smart v Libereckém kraji</vt:lpstr>
      <vt:lpstr>Závěr Smart LK</vt:lpstr>
      <vt:lpstr>OZE v Libereckém kraji</vt:lpstr>
      <vt:lpstr>Tři kategorie současného stavu FVE</vt:lpstr>
      <vt:lpstr>Tři kategorie současného stavu FVE</vt:lpstr>
      <vt:lpstr>Tři kategorie současného stavu FVE</vt:lpstr>
      <vt:lpstr>Překážky na cestě k FVE</vt:lpstr>
      <vt:lpstr>Energetický management LK</vt:lpstr>
      <vt:lpstr>Energetický management LK</vt:lpstr>
      <vt:lpstr>Zhodnocení En.M.</vt:lpstr>
      <vt:lpstr>Děkuji za pozornost</vt:lpstr>
    </vt:vector>
  </TitlesOfParts>
  <Company>KULK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Investiční projekty LK s aplikací principů MZI, OZE, smart technologie, SBTool    </dc:title>
  <dc:creator>Lenkvík Petr</dc:creator>
  <cp:lastModifiedBy>Lenkvík Petr</cp:lastModifiedBy>
  <cp:revision>45</cp:revision>
  <dcterms:created xsi:type="dcterms:W3CDTF">2023-05-30T06:30:55Z</dcterms:created>
  <dcterms:modified xsi:type="dcterms:W3CDTF">2023-06-06T08:00:18Z</dcterms:modified>
</cp:coreProperties>
</file>